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4" r:id="rId2"/>
    <p:sldId id="309" r:id="rId3"/>
    <p:sldId id="449" r:id="rId4"/>
    <p:sldId id="450" r:id="rId5"/>
    <p:sldId id="451" r:id="rId6"/>
    <p:sldId id="418" r:id="rId7"/>
    <p:sldId id="465" r:id="rId8"/>
    <p:sldId id="265" r:id="rId9"/>
    <p:sldId id="454" r:id="rId10"/>
    <p:sldId id="466" r:id="rId11"/>
    <p:sldId id="292" r:id="rId12"/>
    <p:sldId id="297" r:id="rId13"/>
    <p:sldId id="293" r:id="rId14"/>
    <p:sldId id="300" r:id="rId15"/>
    <p:sldId id="468" r:id="rId16"/>
    <p:sldId id="469" r:id="rId17"/>
    <p:sldId id="470" r:id="rId18"/>
    <p:sldId id="467" r:id="rId19"/>
    <p:sldId id="291" r:id="rId20"/>
    <p:sldId id="472" r:id="rId21"/>
    <p:sldId id="471" r:id="rId22"/>
    <p:sldId id="258" r:id="rId23"/>
    <p:sldId id="282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2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emf"/><Relationship Id="rId5" Type="http://schemas.openxmlformats.org/officeDocument/2006/relationships/slide" Target="slide13.xml"/><Relationship Id="rId4" Type="http://schemas.openxmlformats.org/officeDocument/2006/relationships/slide" Target="slide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slide" Target="slide1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slide" Target="slide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643042" y="1214422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4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   比    例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214554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3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</a:t>
            </a:r>
            <a:r>
              <a:rPr lang="zh-CN" altLang="en-US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比例的应用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928662" y="3357562"/>
            <a:ext cx="72603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44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en-US" sz="4400" dirty="0" smtClean="0">
                <a:solidFill>
                  <a:schemeClr val="tx1"/>
                </a:solidFill>
                <a:latin typeface="+mj-ea"/>
                <a:ea typeface="+mj-ea"/>
              </a:rPr>
              <a:t>课时  图形的放大与缩小</a:t>
            </a:r>
            <a:endParaRPr lang="zh-CN" altLang="en-US" sz="4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642918"/>
            <a:ext cx="904606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把边长为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格的正方形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两条直角边分别是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格、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9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格的三角形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长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格、宽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格的长方形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1∶3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缩小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画出这三个图形缩小后的图形。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9" name="Picture 1" descr="C:\Users\Administrator\AppData\Roaming\Tencent\Users\271766067\QQ\WinTemp\RichOle\)OO3NXWS[F(62PE{{$0W3}N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714620"/>
            <a:ext cx="7467600" cy="2400300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1428728" y="3143248"/>
            <a:ext cx="357190" cy="3571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571868" y="3214686"/>
            <a:ext cx="1071570" cy="357190"/>
          </a:xfrm>
          <a:prstGeom prst="triangle">
            <a:avLst>
              <a:gd name="adj" fmla="val 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29388" y="3214686"/>
            <a:ext cx="714380" cy="3571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21547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下面哪个图形是图形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宋体" charset="-122"/>
              </a:rPr>
              <a:t>A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按</a:t>
            </a:r>
            <a:r>
              <a:rPr lang="en-US" altLang="zh-CN" sz="3200" dirty="0" smtClean="0">
                <a:solidFill>
                  <a:schemeClr val="tx1"/>
                </a:solidFill>
                <a:latin typeface="Arial" charset="0"/>
                <a:ea typeface="宋体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  <a:cs typeface="Khmer UI" pitchFamily="34" charset="0"/>
              </a:rPr>
              <a:t>:</a:t>
            </a:r>
            <a:r>
              <a:rPr lang="en-US" altLang="zh-CN" sz="3200" dirty="0" smtClean="0">
                <a:solidFill>
                  <a:schemeClr val="tx1"/>
                </a:solidFill>
                <a:latin typeface="Arial" charset="0"/>
                <a:ea typeface="宋体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放大后得到的图形？</a:t>
            </a:r>
            <a:endParaRPr lang="en-US" altLang="zh-CN" sz="32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pic>
        <p:nvPicPr>
          <p:cNvPr id="26" name="Picture 3" descr="u4jx09_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060575"/>
            <a:ext cx="7620000" cy="2162175"/>
          </a:xfrm>
          <a:prstGeom prst="rect">
            <a:avLst/>
          </a:prstGeom>
          <a:noFill/>
        </p:spPr>
      </p:pic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1473200" y="3582988"/>
            <a:ext cx="36830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9933FF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6908939" y="4005263"/>
            <a:ext cx="5950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zh-CN" altLang="en-US" sz="32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en-US" altLang="zh-CN" sz="32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9" name="Group 12"/>
          <p:cNvGrpSpPr>
            <a:grpSpLocks/>
          </p:cNvGrpSpPr>
          <p:nvPr/>
        </p:nvGrpSpPr>
        <p:grpSpPr bwMode="auto">
          <a:xfrm>
            <a:off x="214282" y="4500570"/>
            <a:ext cx="3140076" cy="1876427"/>
            <a:chOff x="721" y="2880"/>
            <a:chExt cx="1978" cy="1182"/>
          </a:xfrm>
        </p:grpSpPr>
        <p:sp>
          <p:nvSpPr>
            <p:cNvPr id="30" name="AutoShape 13"/>
            <p:cNvSpPr>
              <a:spLocks noChangeArrowheads="1"/>
            </p:cNvSpPr>
            <p:nvPr/>
          </p:nvSpPr>
          <p:spPr bwMode="auto">
            <a:xfrm>
              <a:off x="721" y="2885"/>
              <a:ext cx="1894" cy="1177"/>
            </a:xfrm>
            <a:prstGeom prst="wedgeRoundRectCallout">
              <a:avLst>
                <a:gd name="adj1" fmla="val 42208"/>
                <a:gd name="adj2" fmla="val -74623"/>
                <a:gd name="adj3" fmla="val 16667"/>
              </a:avLst>
            </a:prstGeom>
            <a:solidFill>
              <a:schemeClr val="bg1"/>
            </a:solidFill>
            <a:ln w="22225">
              <a:solidFill>
                <a:srgbClr val="3399FF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811" y="2880"/>
              <a:ext cx="1888" cy="11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只将宽度扩大到原来的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倍，高度没变。</a:t>
              </a:r>
            </a:p>
          </p:txBody>
        </p:sp>
      </p:grp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2835275" y="4005263"/>
            <a:ext cx="595035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4802188" y="4014788"/>
            <a:ext cx="595035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5" name="Group 17"/>
          <p:cNvGrpSpPr>
            <a:grpSpLocks/>
          </p:cNvGrpSpPr>
          <p:nvPr/>
        </p:nvGrpSpPr>
        <p:grpSpPr bwMode="auto">
          <a:xfrm>
            <a:off x="4857752" y="4714884"/>
            <a:ext cx="4030662" cy="1274763"/>
            <a:chOff x="2681" y="2880"/>
            <a:chExt cx="2539" cy="803"/>
          </a:xfrm>
        </p:grpSpPr>
        <p:sp>
          <p:nvSpPr>
            <p:cNvPr id="36" name="AutoShape 18"/>
            <p:cNvSpPr>
              <a:spLocks noChangeArrowheads="1"/>
            </p:cNvSpPr>
            <p:nvPr/>
          </p:nvSpPr>
          <p:spPr bwMode="auto">
            <a:xfrm>
              <a:off x="2699" y="2885"/>
              <a:ext cx="2521" cy="772"/>
            </a:xfrm>
            <a:prstGeom prst="wedgeRoundRectCallout">
              <a:avLst>
                <a:gd name="adj1" fmla="val -39199"/>
                <a:gd name="adj2" fmla="val -88991"/>
                <a:gd name="adj3" fmla="val 16667"/>
              </a:avLst>
            </a:prstGeom>
            <a:solidFill>
              <a:schemeClr val="bg1"/>
            </a:solidFill>
            <a:ln w="22225">
              <a:solidFill>
                <a:srgbClr val="3399FF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2681" y="2880"/>
              <a:ext cx="2539" cy="80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只将高度扩大到原来的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倍，宽度没变。</a:t>
              </a:r>
            </a:p>
          </p:txBody>
        </p:sp>
      </p:grpSp>
      <p:pic>
        <p:nvPicPr>
          <p:cNvPr id="38" name="Picture 20" descr="u4jx09_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8875" y="2971800"/>
            <a:ext cx="923925" cy="666750"/>
          </a:xfrm>
          <a:prstGeom prst="rect">
            <a:avLst/>
          </a:prstGeom>
          <a:noFill/>
        </p:spPr>
      </p:pic>
      <p:grpSp>
        <p:nvGrpSpPr>
          <p:cNvPr id="39" name="Group 31"/>
          <p:cNvGrpSpPr>
            <a:grpSpLocks/>
          </p:cNvGrpSpPr>
          <p:nvPr/>
        </p:nvGrpSpPr>
        <p:grpSpPr bwMode="auto">
          <a:xfrm>
            <a:off x="2371725" y="2963863"/>
            <a:ext cx="1536700" cy="1023937"/>
            <a:chOff x="1502" y="1870"/>
            <a:chExt cx="968" cy="645"/>
          </a:xfrm>
        </p:grpSpPr>
        <p:sp>
          <p:nvSpPr>
            <p:cNvPr id="40" name="Text Box 5"/>
            <p:cNvSpPr txBox="1">
              <a:spLocks noChangeArrowheads="1"/>
            </p:cNvSpPr>
            <p:nvPr/>
          </p:nvSpPr>
          <p:spPr bwMode="auto">
            <a:xfrm>
              <a:off x="1891" y="2265"/>
              <a:ext cx="223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9933FF"/>
                  </a:solidFill>
                  <a:latin typeface="Times New Roman" pitchFamily="18" charset="0"/>
                </a:rPr>
                <a:t>B</a:t>
              </a:r>
            </a:p>
          </p:txBody>
        </p:sp>
        <p:pic>
          <p:nvPicPr>
            <p:cNvPr id="41" name="Picture 24" descr="u4jx09_6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02" y="1870"/>
              <a:ext cx="968" cy="420"/>
            </a:xfrm>
            <a:prstGeom prst="rect">
              <a:avLst/>
            </a:prstGeom>
            <a:noFill/>
          </p:spPr>
        </p:pic>
      </p:grpSp>
      <p:grpSp>
        <p:nvGrpSpPr>
          <p:cNvPr id="42" name="Group 34"/>
          <p:cNvGrpSpPr>
            <a:grpSpLocks/>
          </p:cNvGrpSpPr>
          <p:nvPr/>
        </p:nvGrpSpPr>
        <p:grpSpPr bwMode="auto">
          <a:xfrm>
            <a:off x="4532313" y="2349500"/>
            <a:ext cx="952500" cy="1636713"/>
            <a:chOff x="2856" y="1478"/>
            <a:chExt cx="600" cy="1031"/>
          </a:xfrm>
        </p:grpSpPr>
        <p:sp>
          <p:nvSpPr>
            <p:cNvPr id="43" name="Text Box 6"/>
            <p:cNvSpPr txBox="1">
              <a:spLocks noChangeArrowheads="1"/>
            </p:cNvSpPr>
            <p:nvPr/>
          </p:nvSpPr>
          <p:spPr bwMode="auto">
            <a:xfrm>
              <a:off x="3051" y="2259"/>
              <a:ext cx="232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9933FF"/>
                  </a:solidFill>
                  <a:latin typeface="Times New Roman" pitchFamily="18" charset="0"/>
                </a:rPr>
                <a:t>C</a:t>
              </a:r>
            </a:p>
          </p:txBody>
        </p:sp>
        <p:pic>
          <p:nvPicPr>
            <p:cNvPr id="44" name="Picture 25" descr="u4jx09_6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56" y="1478"/>
              <a:ext cx="600" cy="840"/>
            </a:xfrm>
            <a:prstGeom prst="rect">
              <a:avLst/>
            </a:prstGeom>
            <a:noFill/>
          </p:spPr>
        </p:pic>
      </p:grpSp>
      <p:grpSp>
        <p:nvGrpSpPr>
          <p:cNvPr id="45" name="Group 37"/>
          <p:cNvGrpSpPr>
            <a:grpSpLocks/>
          </p:cNvGrpSpPr>
          <p:nvPr/>
        </p:nvGrpSpPr>
        <p:grpSpPr bwMode="auto">
          <a:xfrm>
            <a:off x="5948363" y="2349500"/>
            <a:ext cx="2117725" cy="1643063"/>
            <a:chOff x="3749" y="1478"/>
            <a:chExt cx="1334" cy="1035"/>
          </a:xfrm>
        </p:grpSpPr>
        <p:sp>
          <p:nvSpPr>
            <p:cNvPr id="46" name="Text Box 7"/>
            <p:cNvSpPr txBox="1">
              <a:spLocks noChangeArrowheads="1"/>
            </p:cNvSpPr>
            <p:nvPr/>
          </p:nvSpPr>
          <p:spPr bwMode="auto">
            <a:xfrm>
              <a:off x="4403" y="2263"/>
              <a:ext cx="232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9933FF"/>
                  </a:solidFill>
                  <a:latin typeface="Times New Roman" pitchFamily="18" charset="0"/>
                </a:rPr>
                <a:t>D</a:t>
              </a:r>
            </a:p>
          </p:txBody>
        </p:sp>
        <p:pic>
          <p:nvPicPr>
            <p:cNvPr id="47" name="Picture 28" descr="u4jx09_6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49" y="1478"/>
              <a:ext cx="1334" cy="840"/>
            </a:xfrm>
            <a:prstGeom prst="rect">
              <a:avLst/>
            </a:prstGeom>
            <a:noFill/>
          </p:spPr>
        </p:pic>
      </p:grpSp>
      <p:grpSp>
        <p:nvGrpSpPr>
          <p:cNvPr id="48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49" name="AutoShape 13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50" name="Text Box 14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8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357166"/>
            <a:ext cx="4291559" cy="7510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4282" y="1000108"/>
            <a:ext cx="907262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图形按一定的比放大时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这个比的比值比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图形按一定的比缩小时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这个比的比值比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把一个长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 cm,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 cm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的长方形按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3∶1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的比放大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并画在纸上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图纸上新长方形的长是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)cm,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)cm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如果把一个正方形按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5∶1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放大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放大前后边长的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面积的比是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43900" y="12144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大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43900" y="192880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66808" y="342900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80330" y="407194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57356" y="5572140"/>
            <a:ext cx="979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00694" y="5572140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357166"/>
            <a:ext cx="429797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选择题。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52" y="1142984"/>
            <a:ext cx="87868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将直角三角形的两条直角边都放大到原来的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则斜边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也放大到原来的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C.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缩小到原来的</a:t>
            </a:r>
          </a:p>
        </p:txBody>
      </p:sp>
      <p:graphicFrame>
        <p:nvGraphicFramePr>
          <p:cNvPr id="240642" name="Object 1"/>
          <p:cNvGraphicFramePr>
            <a:graphicFrameLocks noChangeAspect="1"/>
          </p:cNvGraphicFramePr>
          <p:nvPr/>
        </p:nvGraphicFramePr>
        <p:xfrm>
          <a:off x="3809997" y="3214694"/>
          <a:ext cx="404813" cy="1143000"/>
        </p:xfrm>
        <a:graphic>
          <a:graphicData uri="http://schemas.openxmlformats.org/presentationml/2006/ole">
            <p:oleObj spid="_x0000_s240642" name="Equation" r:id="rId4" imgW="139680" imgH="393480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928926" y="2071678"/>
            <a:ext cx="437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4143380"/>
            <a:ext cx="8572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将圆的半径按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2∶1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的比放大后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周长将扩大到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原来的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A.2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C.8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D.16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0298" y="5000636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71406" y="1120676"/>
            <a:ext cx="89297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把一个零件按下面的比分别画出来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画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出的图最小。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A.1∶3	                  B.4∶1                  C.1∶5	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00958" y="1357298"/>
            <a:ext cx="445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241667" name="Picture 3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357562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428604"/>
            <a:ext cx="914400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下图中图形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是图形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1∶3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缩小后的图形。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28926" y="642918"/>
            <a:ext cx="50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D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28" name="rrt30.jpg" descr="id:2147504907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4480" y="1928802"/>
            <a:ext cx="5500726" cy="395072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534821"/>
            <a:ext cx="8417689" cy="7510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（操作题）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把下面的图形按比放大或缩小。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8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9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0034" y="1500174"/>
            <a:ext cx="8072462" cy="4198465"/>
            <a:chOff x="500034" y="1500174"/>
            <a:chExt cx="8072462" cy="4198465"/>
          </a:xfrm>
        </p:grpSpPr>
        <p:pic>
          <p:nvPicPr>
            <p:cNvPr id="10" name="rrt28.jpg" descr="id:2147504914;FounderCES"/>
            <p:cNvPicPr/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034" y="1500174"/>
              <a:ext cx="8072462" cy="4106626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285852" y="4929198"/>
              <a:ext cx="103586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tx1"/>
                  </a:solidFill>
                  <a:latin typeface="+mj-ea"/>
                  <a:ea typeface="+mj-ea"/>
                </a:rPr>
                <a:t>1:2</a:t>
              </a:r>
              <a:endParaRPr lang="zh-CN" altLang="en-US" sz="4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357950" y="4929198"/>
              <a:ext cx="103586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tx1"/>
                  </a:solidFill>
                  <a:latin typeface="+mj-ea"/>
                  <a:ea typeface="+mj-ea"/>
                </a:rPr>
                <a:t>1:2</a:t>
              </a:r>
              <a:endParaRPr lang="zh-CN" altLang="en-US" sz="4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71868" y="4929198"/>
              <a:ext cx="103586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tx1"/>
                  </a:solidFill>
                  <a:latin typeface="+mj-ea"/>
                  <a:ea typeface="+mj-ea"/>
                </a:rPr>
                <a:t>2:1</a:t>
              </a:r>
              <a:endParaRPr lang="zh-CN" altLang="en-US" sz="4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1357290" y="3286124"/>
            <a:ext cx="857256" cy="357190"/>
          </a:xfrm>
          <a:prstGeom prst="triangl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071802" y="2857496"/>
            <a:ext cx="2500330" cy="1643074"/>
            <a:chOff x="3071802" y="2857496"/>
            <a:chExt cx="2500330" cy="1643074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071802" y="2857496"/>
              <a:ext cx="164307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400000">
              <a:off x="2250265" y="3679033"/>
              <a:ext cx="164307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071802" y="4500570"/>
              <a:ext cx="250033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6200000" flipH="1">
              <a:off x="4321967" y="3250405"/>
              <a:ext cx="1643074" cy="85725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平行四边形 26"/>
          <p:cNvSpPr/>
          <p:nvPr/>
        </p:nvSpPr>
        <p:spPr>
          <a:xfrm>
            <a:off x="6000760" y="2857496"/>
            <a:ext cx="1214446" cy="357190"/>
          </a:xfrm>
          <a:prstGeom prst="parallelogram">
            <a:avLst>
              <a:gd name="adj" fmla="val 119814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5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357166"/>
            <a:ext cx="9144000" cy="75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看图按要求回答问题。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00100" y="1214422"/>
            <a:ext cx="6715172" cy="2851758"/>
            <a:chOff x="1000100" y="1214422"/>
            <a:chExt cx="6715172" cy="2851758"/>
          </a:xfrm>
        </p:grpSpPr>
        <p:pic>
          <p:nvPicPr>
            <p:cNvPr id="13" name="rrt29.jpg" descr="id:2147504921;FounderCES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0100" y="1214422"/>
              <a:ext cx="6715172" cy="2851758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2071670" y="1629779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①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86314" y="1571612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②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00826" y="1785926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③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14546" y="2857496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④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500694" y="2786058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⑤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57158" y="4073918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图中几号图形是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号长方形放大后的图形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它是按什么比放大的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0034" y="5143512"/>
            <a:ext cx="75713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答：图中⑤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号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图形是①号放大后的图形，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的比放大的。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0" y="843961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什么是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放大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比例尺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2844" y="159787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前项是大于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后项是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的比例尺是放大比例尺。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406" y="2844225"/>
            <a:ext cx="8929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什么是缩小比例尺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2844" y="3857628"/>
            <a:ext cx="8786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前项是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后项是大于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的数的比例尺是缩小比例尺。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6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8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357166"/>
            <a:ext cx="9144000" cy="75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看图按要求回答问题。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3" name="组合 19"/>
          <p:cNvGrpSpPr/>
          <p:nvPr/>
        </p:nvGrpSpPr>
        <p:grpSpPr>
          <a:xfrm>
            <a:off x="1000100" y="1214422"/>
            <a:ext cx="6715172" cy="2851758"/>
            <a:chOff x="1000100" y="1214422"/>
            <a:chExt cx="6715172" cy="2851758"/>
          </a:xfrm>
        </p:grpSpPr>
        <p:pic>
          <p:nvPicPr>
            <p:cNvPr id="13" name="rrt29.jpg" descr="id:2147504921;FounderCES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0100" y="1214422"/>
              <a:ext cx="6715172" cy="2851758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2071670" y="1629779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①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86314" y="1571612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②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00826" y="1785926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③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14546" y="2857496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④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500694" y="2786058"/>
              <a:ext cx="596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⑤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57158" y="4073918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图中几号图形是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号长方形缩小后的图形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它是按什么比缩小的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0034" y="5143512"/>
            <a:ext cx="75713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答：图中③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号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图形是①号缩小后的图形，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的比缩小的。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357166"/>
            <a:ext cx="9144000" cy="221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实验小学的长方形操场长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宽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150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画到图纸上长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宽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这个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图是按什么比缩小的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画出操场平面图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8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9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428728" y="2643182"/>
            <a:ext cx="68916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答：这个图是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1∶5000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的比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缩小的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714348" y="3500438"/>
            <a:ext cx="2233613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操场平面图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643306" y="3773501"/>
            <a:ext cx="2016125" cy="15843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5643570" y="4143380"/>
            <a:ext cx="13526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厘米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013185" y="3214686"/>
            <a:ext cx="15589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厘米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3357554" y="5357826"/>
            <a:ext cx="27067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比例尺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1:5000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0" grpId="0"/>
      <p:bldP spid="11" grpId="0"/>
      <p:bldP spid="12" grpId="0" animBg="1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-71406" y="573456"/>
            <a:ext cx="921540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（竞赛题）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下图是按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1∶500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的比画的长方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形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先量出长方形的长和宽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然后求出阴影部分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的实际面积是多少平方米。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6" name="rrt31.jpg" descr="id:2147504928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6446" y="2214554"/>
            <a:ext cx="2875876" cy="2006180"/>
          </a:xfrm>
          <a:prstGeom prst="rect">
            <a:avLst/>
          </a:prstGeom>
        </p:spPr>
      </p:pic>
      <p:sp>
        <p:nvSpPr>
          <p:cNvPr id="7" name="Text Box 31"/>
          <p:cNvSpPr txBox="1">
            <a:spLocks noChangeArrowheads="1"/>
          </p:cNvSpPr>
          <p:nvPr/>
        </p:nvSpPr>
        <p:spPr bwMode="auto">
          <a:xfrm>
            <a:off x="8572528" y="2143116"/>
            <a:ext cx="57147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32"/>
          <p:cNvSpPr txBox="1">
            <a:spLocks noChangeArrowheads="1"/>
          </p:cNvSpPr>
          <p:nvPr/>
        </p:nvSpPr>
        <p:spPr bwMode="auto">
          <a:xfrm>
            <a:off x="6286512" y="1643050"/>
            <a:ext cx="18431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厘米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85786" y="5143512"/>
            <a:ext cx="5040313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答：实际面积是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75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平方米。</a:t>
            </a:r>
          </a:p>
        </p:txBody>
      </p:sp>
      <p:sp>
        <p:nvSpPr>
          <p:cNvPr id="10" name="Text Box 34"/>
          <p:cNvSpPr txBox="1">
            <a:spLocks noChangeArrowheads="1"/>
          </p:cNvSpPr>
          <p:nvPr/>
        </p:nvSpPr>
        <p:spPr bwMode="auto">
          <a:xfrm>
            <a:off x="642910" y="2357430"/>
            <a:ext cx="2576644" cy="15718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3×500</a:t>
            </a:r>
            <a:endParaRPr lang="en-US" altLang="zh-CN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=1500(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厘米）</a:t>
            </a:r>
          </a:p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=15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（米）    </a:t>
            </a:r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1214414" y="4214818"/>
            <a:ext cx="4897792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15×10÷2=75(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平方米）    </a:t>
            </a: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3286116" y="2357430"/>
            <a:ext cx="2576644" cy="15718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2×500</a:t>
            </a:r>
            <a:endParaRPr lang="en-US" altLang="zh-CN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=1000(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厘米）</a:t>
            </a:r>
          </a:p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=10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（米）    </a:t>
            </a:r>
          </a:p>
        </p:txBody>
      </p: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5" name="AutoShape 9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6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8" grpId="0"/>
      <p:bldP spid="9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2" descr="107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214422"/>
            <a:ext cx="4286280" cy="4019998"/>
          </a:xfrm>
          <a:prstGeom prst="rect">
            <a:avLst/>
          </a:prstGeom>
          <a:noFill/>
        </p:spPr>
      </p:pic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1643042" y="571481"/>
            <a:ext cx="3313113" cy="714376"/>
            <a:chOff x="1232" y="1123"/>
            <a:chExt cx="2087" cy="450"/>
          </a:xfrm>
        </p:grpSpPr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1247" y="1162"/>
              <a:ext cx="1814" cy="363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zh-CN" altLang="zh-CN">
                <a:ea typeface="宋体" charset="-122"/>
              </a:endParaRPr>
            </a:p>
            <a:p>
              <a:pPr>
                <a:buFontTx/>
                <a:buNone/>
              </a:pPr>
              <a:endParaRPr lang="zh-CN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9" name="Rectangle 51"/>
            <p:cNvSpPr>
              <a:spLocks noChangeArrowheads="1"/>
            </p:cNvSpPr>
            <p:nvPr/>
          </p:nvSpPr>
          <p:spPr bwMode="auto">
            <a:xfrm>
              <a:off x="1232" y="1123"/>
              <a:ext cx="2087" cy="450"/>
            </a:xfrm>
            <a:prstGeom prst="round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dirty="0">
                  <a:latin typeface="+mn-ea"/>
                  <a:ea typeface="+mn-ea"/>
                </a:rPr>
                <a:t>你见</a:t>
              </a:r>
              <a:r>
                <a:rPr lang="zh-CN" altLang="en-US" dirty="0" smtClean="0">
                  <a:latin typeface="+mn-ea"/>
                  <a:ea typeface="+mn-ea"/>
                </a:rPr>
                <a:t>过这</a:t>
              </a:r>
              <a:r>
                <a:rPr lang="zh-CN" altLang="en-US" dirty="0">
                  <a:latin typeface="+mn-ea"/>
                  <a:ea typeface="+mn-ea"/>
                </a:rPr>
                <a:t>些现象吗？</a:t>
              </a:r>
              <a:endParaRPr lang="en-US" altLang="zh-CN" dirty="0">
                <a:latin typeface="+mn-ea"/>
                <a:ea typeface="+mn-ea"/>
              </a:endParaRPr>
            </a:p>
          </p:txBody>
        </p:sp>
      </p:grpSp>
      <p:pic>
        <p:nvPicPr>
          <p:cNvPr id="10" name="Picture 18" descr="76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3643314"/>
            <a:ext cx="1590675" cy="2166937"/>
          </a:xfrm>
          <a:prstGeom prst="rect">
            <a:avLst/>
          </a:prstGeom>
          <a:noFill/>
        </p:spPr>
      </p:pic>
      <p:grpSp>
        <p:nvGrpSpPr>
          <p:cNvPr id="17" name="组合 16"/>
          <p:cNvGrpSpPr/>
          <p:nvPr/>
        </p:nvGrpSpPr>
        <p:grpSpPr>
          <a:xfrm>
            <a:off x="0" y="5357826"/>
            <a:ext cx="7429520" cy="592503"/>
            <a:chOff x="0" y="5357826"/>
            <a:chExt cx="7429520" cy="592503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0" y="5357826"/>
              <a:ext cx="7429520" cy="592503"/>
            </a:xfrm>
            <a:prstGeom prst="wedgeRoundRectCallout">
              <a:avLst>
                <a:gd name="adj1" fmla="val 53748"/>
                <a:gd name="adj2" fmla="val -9798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endParaRPr lang="en-US" altLang="zh-CN">
                <a:latin typeface="+mj-ea"/>
                <a:ea typeface="+mj-ea"/>
              </a:endParaRPr>
            </a:p>
          </p:txBody>
        </p:sp>
        <p:sp>
          <p:nvSpPr>
            <p:cNvPr id="13" name="Rectangle 51"/>
            <p:cNvSpPr>
              <a:spLocks noChangeArrowheads="1"/>
            </p:cNvSpPr>
            <p:nvPr/>
          </p:nvSpPr>
          <p:spPr bwMode="auto">
            <a:xfrm>
              <a:off x="0" y="5397514"/>
              <a:ext cx="7358082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latin typeface="+mj-ea"/>
                  <a:ea typeface="+mj-ea"/>
                </a:rPr>
                <a:t>这些现象中，哪些是把物体放大？哪些是把物体缩小？</a:t>
              </a:r>
              <a:endParaRPr lang="en-US" altLang="zh-CN" dirty="0">
                <a:latin typeface="+mj-ea"/>
                <a:ea typeface="+mj-ea"/>
              </a:endParaRPr>
            </a:p>
          </p:txBody>
        </p:sp>
      </p:grpSp>
      <p:pic>
        <p:nvPicPr>
          <p:cNvPr id="11" name="Picture 9" descr="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1613" y="44450"/>
            <a:ext cx="25923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3" tIns="45700" rIns="91403" bIns="45700" anchor="ctr"/>
          <a:lstStyle/>
          <a:p>
            <a:pPr algn="r" defTabSz="923925">
              <a:buFont typeface="Arial" pitchFamily="34" charset="0"/>
              <a:buNone/>
            </a:pPr>
            <a:r>
              <a:rPr lang="zh-CN" altLang="en-US" sz="3200" dirty="0">
                <a:ea typeface="黑体" pitchFamily="49" charset="-122"/>
              </a:rPr>
              <a:t>学 习 新 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85852" y="571480"/>
            <a:ext cx="6215106" cy="1214446"/>
            <a:chOff x="1285852" y="571480"/>
            <a:chExt cx="6215106" cy="1214446"/>
          </a:xfrm>
        </p:grpSpPr>
        <p:sp>
          <p:nvSpPr>
            <p:cNvPr id="9" name="圆角矩形 8"/>
            <p:cNvSpPr/>
            <p:nvPr/>
          </p:nvSpPr>
          <p:spPr>
            <a:xfrm>
              <a:off x="1285852" y="571480"/>
              <a:ext cx="6215106" cy="121444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357290" y="642918"/>
              <a:ext cx="600079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图形放大或缩小后所得到的图形与原图相比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形状相同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大小不同。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Text Box 90"/>
          <p:cNvSpPr txBox="1">
            <a:spLocks noChangeArrowheads="1"/>
          </p:cNvSpPr>
          <p:nvPr/>
        </p:nvSpPr>
        <p:spPr bwMode="auto">
          <a:xfrm>
            <a:off x="348802" y="1857364"/>
            <a:ext cx="8223726" cy="5847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+mj-ea"/>
                <a:ea typeface="+mj-ea"/>
              </a:rPr>
              <a:t>按 </a:t>
            </a:r>
            <a:r>
              <a:rPr lang="en-US" altLang="zh-CN" sz="3200" b="1" dirty="0">
                <a:solidFill>
                  <a:srgbClr val="FF0000"/>
                </a:solidFill>
                <a:latin typeface="+mj-ea"/>
                <a:ea typeface="+mj-ea"/>
              </a:rPr>
              <a:t>2 : 1 </a:t>
            </a:r>
            <a:r>
              <a:rPr lang="zh-CN" altLang="en-US" sz="3200" b="1" dirty="0">
                <a:solidFill>
                  <a:schemeClr val="tx1"/>
                </a:solidFill>
                <a:latin typeface="+mj-ea"/>
                <a:ea typeface="+mj-ea"/>
              </a:rPr>
              <a:t>画出下面三个图形放大后的图形。</a:t>
            </a:r>
          </a:p>
        </p:txBody>
      </p:sp>
      <p:cxnSp>
        <p:nvCxnSpPr>
          <p:cNvPr id="12" name="AutoShape 91"/>
          <p:cNvCxnSpPr>
            <a:cxnSpLocks noChangeShapeType="1"/>
          </p:cNvCxnSpPr>
          <p:nvPr/>
        </p:nvCxnSpPr>
        <p:spPr bwMode="auto">
          <a:xfrm>
            <a:off x="3871891" y="2071678"/>
            <a:ext cx="0" cy="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pic>
        <p:nvPicPr>
          <p:cNvPr id="55" name="Picture 15" descr="109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643182"/>
            <a:ext cx="5832475" cy="1449388"/>
          </a:xfrm>
          <a:prstGeom prst="rect">
            <a:avLst/>
          </a:prstGeom>
          <a:noFill/>
        </p:spPr>
      </p:pic>
      <p:grpSp>
        <p:nvGrpSpPr>
          <p:cNvPr id="56" name="Group 23"/>
          <p:cNvGrpSpPr>
            <a:grpSpLocks/>
          </p:cNvGrpSpPr>
          <p:nvPr/>
        </p:nvGrpSpPr>
        <p:grpSpPr bwMode="auto">
          <a:xfrm>
            <a:off x="3286116" y="4429132"/>
            <a:ext cx="2303463" cy="1454150"/>
            <a:chOff x="204" y="2913"/>
            <a:chExt cx="1451" cy="916"/>
          </a:xfrm>
        </p:grpSpPr>
        <p:sp>
          <p:nvSpPr>
            <p:cNvPr id="57" name="AutoShape 27"/>
            <p:cNvSpPr>
              <a:spLocks noChangeArrowheads="1"/>
            </p:cNvSpPr>
            <p:nvPr/>
          </p:nvSpPr>
          <p:spPr bwMode="auto">
            <a:xfrm>
              <a:off x="204" y="2931"/>
              <a:ext cx="1451" cy="898"/>
            </a:xfrm>
            <a:prstGeom prst="wedgeRoundRectCallout">
              <a:avLst>
                <a:gd name="adj1" fmla="val -76513"/>
                <a:gd name="adj2" fmla="val 788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/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58" name="Rectangle 51"/>
            <p:cNvSpPr>
              <a:spLocks noChangeArrowheads="1"/>
            </p:cNvSpPr>
            <p:nvPr/>
          </p:nvSpPr>
          <p:spPr bwMode="auto">
            <a:xfrm>
              <a:off x="237" y="2913"/>
              <a:ext cx="1406" cy="85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j-ea"/>
                  <a:ea typeface="+mj-ea"/>
                </a:rPr>
                <a:t>按</a:t>
              </a:r>
              <a:r>
                <a:rPr lang="en-US" altLang="zh-CN" dirty="0">
                  <a:latin typeface="+mj-ea"/>
                  <a:ea typeface="+mj-ea"/>
                </a:rPr>
                <a:t>2:1</a:t>
              </a:r>
              <a:r>
                <a:rPr lang="zh-CN" altLang="en-US" dirty="0">
                  <a:latin typeface="+mj-ea"/>
                  <a:ea typeface="+mj-ea"/>
                </a:rPr>
                <a:t>放大就是把各边的长放大到原来的</a:t>
              </a:r>
              <a:r>
                <a:rPr lang="en-US" altLang="zh-CN" dirty="0">
                  <a:latin typeface="+mj-ea"/>
                  <a:ea typeface="+mj-ea"/>
                </a:rPr>
                <a:t>2</a:t>
              </a:r>
              <a:r>
                <a:rPr lang="zh-CN" altLang="en-US" dirty="0">
                  <a:latin typeface="+mj-ea"/>
                  <a:ea typeface="+mj-ea"/>
                </a:rPr>
                <a:t>倍。</a:t>
              </a:r>
              <a:endParaRPr lang="en-US" altLang="zh-CN" dirty="0">
                <a:latin typeface="+mj-ea"/>
                <a:ea typeface="+mj-ea"/>
              </a:endParaRPr>
            </a:p>
          </p:txBody>
        </p:sp>
      </p:grpSp>
      <p:pic>
        <p:nvPicPr>
          <p:cNvPr id="59" name="Picture 19" descr="111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143380"/>
            <a:ext cx="1770063" cy="1981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2" descr="110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14356"/>
            <a:ext cx="7812087" cy="2517775"/>
          </a:xfrm>
          <a:prstGeom prst="rect">
            <a:avLst/>
          </a:prstGeom>
          <a:noFill/>
        </p:spPr>
      </p:pic>
      <p:grpSp>
        <p:nvGrpSpPr>
          <p:cNvPr id="9" name="Group 15"/>
          <p:cNvGrpSpPr>
            <a:grpSpLocks/>
          </p:cNvGrpSpPr>
          <p:nvPr/>
        </p:nvGrpSpPr>
        <p:grpSpPr bwMode="auto">
          <a:xfrm>
            <a:off x="1142976" y="3714752"/>
            <a:ext cx="6429373" cy="2063751"/>
            <a:chOff x="1253" y="999"/>
            <a:chExt cx="4050" cy="1300"/>
          </a:xfrm>
        </p:grpSpPr>
        <p:sp>
          <p:nvSpPr>
            <p:cNvPr id="10" name="AutoShape 27"/>
            <p:cNvSpPr>
              <a:spLocks noChangeArrowheads="1"/>
            </p:cNvSpPr>
            <p:nvPr/>
          </p:nvSpPr>
          <p:spPr bwMode="auto">
            <a:xfrm>
              <a:off x="1253" y="1020"/>
              <a:ext cx="4050" cy="1145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zh-CN" altLang="zh-CN">
                <a:ea typeface="宋体" charset="-122"/>
              </a:endParaRPr>
            </a:p>
            <a:p>
              <a:pPr>
                <a:buFontTx/>
                <a:buNone/>
              </a:pPr>
              <a:endParaRPr lang="zh-CN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11" name="Rectangle 51"/>
            <p:cNvSpPr>
              <a:spLocks noChangeArrowheads="1"/>
            </p:cNvSpPr>
            <p:nvPr/>
          </p:nvSpPr>
          <p:spPr bwMode="auto">
            <a:xfrm>
              <a:off x="1292" y="999"/>
              <a:ext cx="3966" cy="1300"/>
            </a:xfrm>
            <a:prstGeom prst="round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3200" dirty="0">
                  <a:latin typeface="华文楷体" pitchFamily="2" charset="-122"/>
                  <a:ea typeface="华文楷体" pitchFamily="2" charset="-122"/>
                </a:rPr>
                <a:t>观察一下放大后的图形和原来的图形，比较它们的内角、边长、周长，什么变了？什么没变？</a:t>
              </a:r>
              <a:endParaRPr lang="en-US" altLang="zh-CN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9"/>
          <p:cNvGrpSpPr>
            <a:grpSpLocks/>
          </p:cNvGrpSpPr>
          <p:nvPr/>
        </p:nvGrpSpPr>
        <p:grpSpPr bwMode="auto">
          <a:xfrm>
            <a:off x="1214414" y="714356"/>
            <a:ext cx="5973764" cy="2063752"/>
            <a:chOff x="484" y="3430"/>
            <a:chExt cx="3763" cy="1300"/>
          </a:xfrm>
        </p:grpSpPr>
        <p:sp>
          <p:nvSpPr>
            <p:cNvPr id="15" name="AutoShape 27"/>
            <p:cNvSpPr>
              <a:spLocks noChangeArrowheads="1"/>
            </p:cNvSpPr>
            <p:nvPr/>
          </p:nvSpPr>
          <p:spPr bwMode="auto">
            <a:xfrm>
              <a:off x="484" y="3430"/>
              <a:ext cx="3757" cy="1215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/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16" name="Rectangle 51"/>
            <p:cNvSpPr>
              <a:spLocks noChangeArrowheads="1"/>
            </p:cNvSpPr>
            <p:nvPr/>
          </p:nvSpPr>
          <p:spPr bwMode="auto">
            <a:xfrm>
              <a:off x="529" y="3430"/>
              <a:ext cx="3718" cy="1300"/>
            </a:xfrm>
            <a:prstGeom prst="round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3200" dirty="0">
                  <a:latin typeface="华文楷体" pitchFamily="2" charset="-122"/>
                  <a:ea typeface="华文楷体" pitchFamily="2" charset="-122"/>
                </a:rPr>
                <a:t>如果把放大后的正方形按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1:3</a:t>
              </a:r>
              <a:r>
                <a:rPr lang="zh-CN" altLang="zh-CN" sz="3200" dirty="0">
                  <a:latin typeface="华文楷体" pitchFamily="2" charset="-122"/>
                  <a:ea typeface="华文楷体" pitchFamily="2" charset="-122"/>
                </a:rPr>
                <a:t>、长方形按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1:4</a:t>
              </a:r>
              <a:r>
                <a:rPr lang="zh-CN" altLang="zh-CN" sz="3200" dirty="0">
                  <a:latin typeface="华文楷体" pitchFamily="2" charset="-122"/>
                  <a:ea typeface="华文楷体" pitchFamily="2" charset="-122"/>
                </a:rPr>
                <a:t>、三角形按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1:2</a:t>
              </a:r>
              <a:r>
                <a:rPr lang="zh-CN" altLang="zh-CN" sz="3200" dirty="0">
                  <a:latin typeface="华文楷体" pitchFamily="2" charset="-122"/>
                  <a:ea typeface="华文楷体" pitchFamily="2" charset="-122"/>
                </a:rPr>
                <a:t>缩小，各个图形又会发生什么变化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？</a:t>
              </a:r>
              <a:endParaRPr lang="en-US" altLang="zh-CN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224257" name="Picture 1" descr="C:\Users\Administrator\AppData\Roaming\Tencent\Users\271766067\QQ\WinTemp\RichOle\)OO3NXWS[F(62PE{{$0W3}N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928934"/>
            <a:ext cx="7467600" cy="2400300"/>
          </a:xfrm>
          <a:prstGeom prst="rect">
            <a:avLst/>
          </a:prstGeom>
          <a:noFill/>
        </p:spPr>
      </p:pic>
      <p:sp>
        <p:nvSpPr>
          <p:cNvPr id="18" name="矩形 17"/>
          <p:cNvSpPr/>
          <p:nvPr/>
        </p:nvSpPr>
        <p:spPr>
          <a:xfrm>
            <a:off x="1142976" y="3429000"/>
            <a:ext cx="714380" cy="7143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000364" y="3429000"/>
            <a:ext cx="714380" cy="3571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4786314" y="3429000"/>
            <a:ext cx="1428760" cy="1071570"/>
          </a:xfrm>
          <a:prstGeom prst="triangle">
            <a:avLst>
              <a:gd name="adj" fmla="val 123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4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2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3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aphicFrame>
        <p:nvGraphicFramePr>
          <p:cNvPr id="13" name="Group 2"/>
          <p:cNvGraphicFramePr>
            <a:graphicFrameLocks noGrp="1"/>
          </p:cNvGraphicFramePr>
          <p:nvPr/>
        </p:nvGraphicFramePr>
        <p:xfrm>
          <a:off x="396849" y="1438255"/>
          <a:ext cx="8280400" cy="4191000"/>
        </p:xfrm>
        <a:graphic>
          <a:graphicData uri="http://schemas.openxmlformats.org/drawingml/2006/table">
            <a:tbl>
              <a:tblPr/>
              <a:tblGrid>
                <a:gridCol w="1524000"/>
                <a:gridCol w="6756400"/>
              </a:tblGrid>
              <a:tr h="297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相同点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不同点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113061" y="4618017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1979586" y="1500174"/>
            <a:ext cx="6664380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边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的长度按一定的比放大或缩小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图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形的大小发生变化。图形的形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状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不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变。 </a:t>
            </a: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1987524" y="3110550"/>
            <a:ext cx="665644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比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的前项表示变化后的长度，比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的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后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项表示原来的长度。</a:t>
            </a: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2000224" y="4462442"/>
            <a:ext cx="66437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比值大于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（如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2:1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），表示图形放大。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1974824" y="5038705"/>
            <a:ext cx="6629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比值小于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（如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1:3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），表示图形缩小。</a:t>
            </a: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785786" y="571480"/>
            <a:ext cx="738856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+mj-ea"/>
                <a:ea typeface="+mj-ea"/>
              </a:rPr>
              <a:t>图形的放大与缩小的区别与联系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885828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先按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Khmer UI" pitchFamily="34" charset="0"/>
              </a:rPr>
              <a:t>: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把下面的三角形放大，再把放大后的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图形按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1:2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缩小。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2" name="Picture 19" descr="1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3" y="2571744"/>
            <a:ext cx="7920037" cy="2014537"/>
          </a:xfrm>
          <a:prstGeom prst="rect">
            <a:avLst/>
          </a:prstGeom>
          <a:noFill/>
        </p:spPr>
      </p:pic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 flipH="1">
            <a:off x="2614613" y="2994019"/>
            <a:ext cx="0" cy="1462087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>
            <a:off x="2624138" y="4433881"/>
            <a:ext cx="2962275" cy="15875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>
            <a:off x="2628900" y="3013069"/>
            <a:ext cx="2957513" cy="1435100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755914" y="4643446"/>
            <a:ext cx="22161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按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  <a:cs typeface="Khmer UI" pitchFamily="34" charset="0"/>
              </a:rPr>
              <a:t>: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放大</a:t>
            </a:r>
          </a:p>
        </p:txBody>
      </p: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 flipH="1">
            <a:off x="6310313" y="3714744"/>
            <a:ext cx="7937" cy="728662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6300788" y="4459281"/>
            <a:ext cx="1511300" cy="0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>
            <a:off x="6329363" y="3724269"/>
            <a:ext cx="1482725" cy="709612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  <a:headEnd/>
            <a:tailEnd/>
          </a:ln>
        </p:spPr>
      </p:cxnSp>
      <p:sp>
        <p:nvSpPr>
          <p:cNvPr id="24" name="矩形 23"/>
          <p:cNvSpPr/>
          <p:nvPr/>
        </p:nvSpPr>
        <p:spPr>
          <a:xfrm>
            <a:off x="6165926" y="4643446"/>
            <a:ext cx="2478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按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  <a:cs typeface="Khmer UI" pitchFamily="34" charset="0"/>
              </a:rPr>
              <a:t>: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缩小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4282" y="785794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判断题。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58" y="1500174"/>
            <a:ext cx="83582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放大后的图形与原图形比较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形状相同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不同。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保持图形原来的形状而使图形变小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叫做图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形的缩小。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00958" y="242886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00958" y="385762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6220</TotalTime>
  <Words>967</Words>
  <Application>Microsoft Office PowerPoint</Application>
  <PresentationFormat>全屏显示(4:3)</PresentationFormat>
  <Paragraphs>164</Paragraphs>
  <Slides>23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人教版六年级数学下册第4单元</dc:title>
  <dc:creator>吉林梓翰教育图书有限公司</dc:creator>
  <cp:lastModifiedBy>lenovop</cp:lastModifiedBy>
  <cp:revision>1174</cp:revision>
  <dcterms:created xsi:type="dcterms:W3CDTF">2015-11-21T07:20:00Z</dcterms:created>
  <dcterms:modified xsi:type="dcterms:W3CDTF">2021-11-01T03:18:28Z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